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5CFE-E93D-4CBE-B685-12DF69DA28E9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78A9-28B6-459F-9D66-5365EE229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515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5CFE-E93D-4CBE-B685-12DF69DA28E9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78A9-28B6-459F-9D66-5365EE229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511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5CFE-E93D-4CBE-B685-12DF69DA28E9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78A9-28B6-459F-9D66-5365EE229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985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5CFE-E93D-4CBE-B685-12DF69DA28E9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78A9-28B6-459F-9D66-5365EE229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337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5CFE-E93D-4CBE-B685-12DF69DA28E9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78A9-28B6-459F-9D66-5365EE229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910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5CFE-E93D-4CBE-B685-12DF69DA28E9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78A9-28B6-459F-9D66-5365EE229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749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5CFE-E93D-4CBE-B685-12DF69DA28E9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78A9-28B6-459F-9D66-5365EE229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620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5CFE-E93D-4CBE-B685-12DF69DA28E9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78A9-28B6-459F-9D66-5365EE229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63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5CFE-E93D-4CBE-B685-12DF69DA28E9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78A9-28B6-459F-9D66-5365EE229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675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5CFE-E93D-4CBE-B685-12DF69DA28E9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78A9-28B6-459F-9D66-5365EE229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56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5CFE-E93D-4CBE-B685-12DF69DA28E9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478A9-28B6-459F-9D66-5365EE229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49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5CFE-E93D-4CBE-B685-12DF69DA28E9}" type="datetimeFigureOut">
              <a:rPr lang="ru-RU" smtClean="0"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478A9-28B6-459F-9D66-5365EE229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531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kiv.instrao.ru/bank-zadaniy/matematicheskaya-gramotnost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loballab.org/ru/project/inquiry/skolko_stoit_moloko.html" TargetMode="External"/><Relationship Id="rId2" Type="http://schemas.openxmlformats.org/officeDocument/2006/relationships/hyperlink" Target="https://globallab.org/ru/project/cover/proekt_pro_ugly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Семинар по формированию математической грамотности на уроках математики и внеурочной деятельности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1800" dirty="0" smtClean="0"/>
              <a:t>Учителя математики МАОУ Гимназия 6 </a:t>
            </a:r>
          </a:p>
          <a:p>
            <a:pPr algn="r"/>
            <a:r>
              <a:rPr lang="ru-RU" sz="1800" dirty="0"/>
              <a:t>г</a:t>
            </a:r>
            <a:r>
              <a:rPr lang="ru-RU" sz="1800" dirty="0" smtClean="0"/>
              <a:t>. Красноярск</a:t>
            </a:r>
          </a:p>
          <a:p>
            <a:pPr algn="r"/>
            <a:r>
              <a:rPr lang="ru-RU" sz="1800" dirty="0" smtClean="0"/>
              <a:t>Маскаева О.Н.</a:t>
            </a:r>
          </a:p>
          <a:p>
            <a:pPr algn="r"/>
            <a:r>
              <a:rPr lang="ru-RU" sz="1800" dirty="0" smtClean="0"/>
              <a:t>Куделина О.Н.</a:t>
            </a:r>
          </a:p>
          <a:p>
            <a:pPr algn="r"/>
            <a:r>
              <a:rPr lang="ru-RU" sz="1800" dirty="0" smtClean="0"/>
              <a:t>Коляда О.С.</a:t>
            </a:r>
          </a:p>
          <a:p>
            <a:pPr algn="r"/>
            <a:r>
              <a:rPr lang="ru-RU" sz="1800" dirty="0" smtClean="0"/>
              <a:t>Власенко Т.Р.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96142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Практические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Темы практических работ заложены в тематическом планировании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- Построение узора из окружностей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- Построение углов</a:t>
            </a:r>
          </a:p>
          <a:p>
            <a:pPr marL="0" indent="0">
              <a:buNone/>
            </a:pPr>
            <a:r>
              <a:rPr lang="ru-RU" dirty="0"/>
              <a:t>  </a:t>
            </a:r>
            <a:r>
              <a:rPr lang="ru-RU" dirty="0" smtClean="0"/>
              <a:t> - Построение прямоугольника с заданными сторонами на нелинованной бумаге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387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с банка задач по математической грамотности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hlinkClick r:id="rId2"/>
              </a:rPr>
              <a:t>http://skiv.instrao.ru/bank-zadaniy/matematicheskaya-gramotnost</a:t>
            </a:r>
            <a:r>
              <a:rPr lang="en-US" sz="2400" dirty="0" smtClean="0">
                <a:hlinkClick r:id="rId2"/>
              </a:rPr>
              <a:t>/</a:t>
            </a:r>
            <a:endParaRPr lang="ru-RU" sz="2400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20888"/>
            <a:ext cx="6768752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701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FF"/>
                </a:solidFill>
              </a:rPr>
              <a:t>Результаты входного теста</a:t>
            </a:r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60848"/>
            <a:ext cx="10297144" cy="147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109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latin typeface="Times New Roman"/>
                <a:ea typeface="Calibri"/>
                <a:cs typeface="Times New Roman"/>
              </a:rPr>
              <a:t>Схема решения задач на формирование математической грамотности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844824"/>
            <a:ext cx="7920880" cy="4464496"/>
          </a:xfrm>
        </p:spPr>
        <p:txBody>
          <a:bodyPr>
            <a:normAutofit fontScale="55000" lnSpcReduction="20000"/>
          </a:bodyPr>
          <a:lstStyle/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8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Чтение текста. Анализ текста</a:t>
            </a:r>
            <a:endParaRPr lang="ru-RU" sz="3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952500" algn="l">
              <a:lnSpc>
                <a:spcPct val="115000"/>
              </a:lnSpc>
              <a:spcAft>
                <a:spcPts val="0"/>
              </a:spcAft>
            </a:pPr>
            <a:r>
              <a:rPr lang="ru-RU" sz="38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Разобрать непонятные слова</a:t>
            </a:r>
            <a:endParaRPr lang="ru-RU" sz="3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952500" algn="l">
              <a:lnSpc>
                <a:spcPct val="115000"/>
              </a:lnSpc>
              <a:spcAft>
                <a:spcPts val="0"/>
              </a:spcAft>
            </a:pPr>
            <a:r>
              <a:rPr lang="ru-RU" sz="38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Выделить вопрос задачи</a:t>
            </a:r>
            <a:endParaRPr lang="ru-RU" sz="3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952500" algn="l">
              <a:lnSpc>
                <a:spcPct val="115000"/>
              </a:lnSpc>
              <a:spcAft>
                <a:spcPts val="0"/>
              </a:spcAft>
            </a:pPr>
            <a:r>
              <a:rPr lang="ru-RU" sz="38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Представить ситуацию в реальности</a:t>
            </a:r>
            <a:endParaRPr lang="ru-RU" sz="3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8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Выделение информации значимой для решения задачи (числовые величины, объекты, с которыми что – то происходит)</a:t>
            </a:r>
            <a:endParaRPr lang="ru-RU" sz="3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8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Переформулирование</a:t>
            </a:r>
            <a:r>
              <a:rPr lang="ru-RU" sz="38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задачи в соответствии с вопросом</a:t>
            </a:r>
            <a:endParaRPr lang="ru-RU" sz="3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8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Составление  модели к задаче</a:t>
            </a:r>
            <a:endParaRPr lang="ru-RU" sz="3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8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Составление плана решения задачи</a:t>
            </a:r>
            <a:endParaRPr lang="ru-RU" sz="3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342900" lvl="0" indent="-342900" algn="l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8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Решение задачи</a:t>
            </a:r>
            <a:endParaRPr lang="ru-RU" sz="3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342900" lvl="0" indent="-342900" algn="l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8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Работа с ответом</a:t>
            </a:r>
            <a:endParaRPr lang="ru-RU" sz="3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5141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00FF"/>
                </a:solidFill>
              </a:rPr>
              <a:t>Результаты </a:t>
            </a:r>
            <a:r>
              <a:rPr lang="ru-RU" dirty="0" smtClean="0">
                <a:solidFill>
                  <a:srgbClr val="0000FF"/>
                </a:solidFill>
              </a:rPr>
              <a:t>контрольного </a:t>
            </a:r>
            <a:r>
              <a:rPr lang="ru-RU" dirty="0">
                <a:solidFill>
                  <a:srgbClr val="0000FF"/>
                </a:solidFill>
              </a:rPr>
              <a:t>теста</a:t>
            </a:r>
            <a:endParaRPr lang="ru-RU" dirty="0"/>
          </a:p>
        </p:txBody>
      </p:sp>
      <p:pic>
        <p:nvPicPr>
          <p:cNvPr id="204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48880"/>
            <a:ext cx="11206035" cy="160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1415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Программа семинара: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Анализ программы 5-6 классов по математики ФГОС 2023. Проектная деятельность на уроках математики 5-6 классы (докладчик: Маскаева О.Н.);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dirty="0" smtClean="0"/>
              <a:t>Использование платформы РЭШ для формирования математической грамотности на уроках и внеурочной деятельности (докладчики: Куделина </a:t>
            </a:r>
            <a:r>
              <a:rPr lang="ru-RU" dirty="0"/>
              <a:t>О.Н</a:t>
            </a:r>
            <a:r>
              <a:rPr lang="ru-RU" dirty="0" smtClean="0"/>
              <a:t>., Коляда О.С.);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dirty="0" smtClean="0"/>
              <a:t>Использование веб – камеры на уроках математики, информатики</a:t>
            </a:r>
            <a:r>
              <a:rPr lang="ru-RU" dirty="0"/>
              <a:t>(докладчик: </a:t>
            </a:r>
            <a:r>
              <a:rPr lang="ru-RU" dirty="0" smtClean="0"/>
              <a:t>Власенко Т.Р.)</a:t>
            </a:r>
            <a:endParaRPr lang="ru-RU" dirty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2557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Математическая грамотность-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способность мыслить математически,</a:t>
            </a:r>
          </a:p>
          <a:p>
            <a:r>
              <a:rPr lang="ru-RU" dirty="0" smtClean="0"/>
              <a:t> формулировать,</a:t>
            </a:r>
          </a:p>
          <a:p>
            <a:r>
              <a:rPr lang="ru-RU" dirty="0"/>
              <a:t>п</a:t>
            </a:r>
            <a:r>
              <a:rPr lang="ru-RU" dirty="0" smtClean="0"/>
              <a:t>рименять,</a:t>
            </a:r>
          </a:p>
          <a:p>
            <a:r>
              <a:rPr lang="ru-RU" dirty="0"/>
              <a:t>и</a:t>
            </a:r>
            <a:r>
              <a:rPr lang="ru-RU" dirty="0" smtClean="0"/>
              <a:t>нтерпретировать математику для решения задач в разнообразных практических контекстах.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21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Чему должны научить?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Уметь распознавать математические понятия</a:t>
            </a:r>
          </a:p>
          <a:p>
            <a:r>
              <a:rPr lang="ru-RU" dirty="0" smtClean="0"/>
              <a:t>Построить модель и обосновать метод решения</a:t>
            </a:r>
          </a:p>
          <a:p>
            <a:r>
              <a:rPr lang="ru-RU" dirty="0" smtClean="0"/>
              <a:t>Оценить результат, аргументировать получившийся результат</a:t>
            </a:r>
          </a:p>
          <a:p>
            <a:r>
              <a:rPr lang="ru-RU" dirty="0" smtClean="0"/>
              <a:t>Проанализировать результат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429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4000" dirty="0" smtClean="0"/>
              <a:t>Угол</a:t>
            </a:r>
            <a:endParaRPr lang="ru-RU" sz="4000" dirty="0"/>
          </a:p>
        </p:txBody>
      </p:sp>
      <p:sp>
        <p:nvSpPr>
          <p:cNvPr id="14" name="Текст 13"/>
          <p:cNvSpPr>
            <a:spLocks noGrp="1"/>
          </p:cNvSpPr>
          <p:nvPr>
            <p:ph type="body" idx="1"/>
          </p:nvPr>
        </p:nvSpPr>
        <p:spPr>
          <a:xfrm>
            <a:off x="457200" y="764705"/>
            <a:ext cx="4040188" cy="43204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5 класс</a:t>
            </a:r>
            <a:endParaRPr lang="ru-RU" dirty="0"/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05524521"/>
              </p:ext>
            </p:extLst>
          </p:nvPr>
        </p:nvGraphicFramePr>
        <p:xfrm>
          <a:off x="457201" y="1196753"/>
          <a:ext cx="3970785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3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3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3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27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Название раздела (темы) курса (число часов)</a:t>
                      </a:r>
                      <a:endParaRPr lang="ru-RU" sz="1400" dirty="0"/>
                    </a:p>
                  </a:txBody>
                  <a:tcPr marL="91476" marR="9147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Основное содержание</a:t>
                      </a:r>
                      <a:endParaRPr lang="ru-RU" sz="1400" dirty="0"/>
                    </a:p>
                  </a:txBody>
                  <a:tcPr marL="91476" marR="9147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Основные виды деятельности обучающихся </a:t>
                      </a:r>
                      <a:endParaRPr lang="ru-RU" sz="1400" dirty="0"/>
                    </a:p>
                  </a:txBody>
                  <a:tcPr marL="91476" marR="9147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34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Наглядная </a:t>
                      </a:r>
                      <a:r>
                        <a:rPr lang="ru-RU" sz="1400" dirty="0" err="1" smtClean="0"/>
                        <a:t>гео</a:t>
                      </a:r>
                      <a:r>
                        <a:rPr lang="ru-RU" sz="1400" dirty="0" smtClean="0"/>
                        <a:t>- метрия. Линии на плоскости (12 ч)</a:t>
                      </a:r>
                      <a:endParaRPr lang="ru-RU" sz="1400" dirty="0"/>
                    </a:p>
                  </a:txBody>
                  <a:tcPr marL="91476" marR="9147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Точка, прямая, отрезок, луч. Ломаная. Измерение длины отрезка, метрические единицы измерения длины. Окружность и круг. </a:t>
                      </a:r>
                      <a:r>
                        <a:rPr lang="ru-RU" sz="1400" b="1" dirty="0" smtClean="0"/>
                        <a:t>Угол. Прямой, острый, тупой и развёрнутый углы. </a:t>
                      </a:r>
                      <a:r>
                        <a:rPr lang="ru-RU" sz="1400" b="1" dirty="0" err="1" smtClean="0"/>
                        <a:t>Измере</a:t>
                      </a:r>
                      <a:r>
                        <a:rPr lang="ru-RU" sz="1400" b="1" dirty="0" smtClean="0"/>
                        <a:t>- </a:t>
                      </a:r>
                      <a:r>
                        <a:rPr lang="ru-RU" sz="1400" b="1" dirty="0" err="1" smtClean="0"/>
                        <a:t>ние</a:t>
                      </a:r>
                      <a:r>
                        <a:rPr lang="ru-RU" sz="1400" b="1" dirty="0" smtClean="0"/>
                        <a:t> углов. </a:t>
                      </a:r>
                      <a:endParaRPr lang="ru-RU" sz="1400" dirty="0"/>
                    </a:p>
                  </a:txBody>
                  <a:tcPr marL="91476" marR="9147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Использовать транспортир как инструменты для построения и измерения: величину угла; угол, заданной величины. </a:t>
                      </a:r>
                      <a:r>
                        <a:rPr lang="ru-RU" sz="1400" b="1" dirty="0" smtClean="0"/>
                        <a:t>Распознавать и изображать на нелинованной и клетчатой бумаге прямой, острый, тупой, развёрнутый углы; сравнивать углы. </a:t>
                      </a:r>
                      <a:endParaRPr lang="ru-RU" sz="1400" dirty="0"/>
                    </a:p>
                  </a:txBody>
                  <a:tcPr marL="91476" marR="9147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645025" y="764705"/>
            <a:ext cx="4041775" cy="43204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6 класс</a:t>
            </a:r>
            <a:endParaRPr lang="ru-RU" dirty="0"/>
          </a:p>
        </p:txBody>
      </p:sp>
      <p:graphicFrame>
        <p:nvGraphicFramePr>
          <p:cNvPr id="17" name="Объект 1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504707908"/>
              </p:ext>
            </p:extLst>
          </p:nvPr>
        </p:nvGraphicFramePr>
        <p:xfrm>
          <a:off x="4645024" y="1196753"/>
          <a:ext cx="4031430" cy="5063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3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3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38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841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Название раздела (темы) курса (число часов)</a:t>
                      </a:r>
                      <a:endParaRPr lang="ru-RU" sz="1400" dirty="0"/>
                    </a:p>
                  </a:txBody>
                  <a:tcPr marL="91476" marR="9147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Основное содержание</a:t>
                      </a:r>
                      <a:endParaRPr lang="ru-RU" sz="1400" dirty="0"/>
                    </a:p>
                  </a:txBody>
                  <a:tcPr marL="91476" marR="9147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Основные виды деятельности обучающихся </a:t>
                      </a:r>
                      <a:endParaRPr lang="ru-RU" sz="1400" dirty="0"/>
                    </a:p>
                  </a:txBody>
                  <a:tcPr marL="91476" marR="9147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812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Наглядная геометрия. Фигуры на плоскости (14 ч)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Четырёхугольник, примеры четырёхугольников. Прямо- угольник, квадрат: свойства сторон, углов, диагоналей. </a:t>
                      </a:r>
                      <a:r>
                        <a:rPr lang="ru-RU" sz="1400" b="1" dirty="0" smtClean="0"/>
                        <a:t>Измерение углов</a:t>
                      </a:r>
                      <a:r>
                        <a:rPr lang="ru-RU" sz="1400" dirty="0" smtClean="0"/>
                        <a:t>. Виды треугольников.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Измерять и строить с помощью транспортира углы, в том числе в многоугольнике, сравнивать углы; рас- познавать острые, прямые, тупые, развёрнутые углы.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49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Площади фигур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836713"/>
            <a:ext cx="4040188" cy="504056"/>
          </a:xfrm>
        </p:spPr>
        <p:txBody>
          <a:bodyPr/>
          <a:lstStyle/>
          <a:p>
            <a:pPr algn="ctr"/>
            <a:r>
              <a:rPr lang="ru-RU" dirty="0" smtClean="0"/>
              <a:t>5 класс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47509280"/>
              </p:ext>
            </p:extLst>
          </p:nvPr>
        </p:nvGraphicFramePr>
        <p:xfrm>
          <a:off x="457200" y="1412875"/>
          <a:ext cx="4040187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7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Название раздела (темы) курса (число часов)</a:t>
                      </a:r>
                      <a:endParaRPr lang="ru-RU" sz="1400" dirty="0"/>
                    </a:p>
                  </a:txBody>
                  <a:tcPr marL="91476" marR="9147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Основное содержание</a:t>
                      </a:r>
                      <a:endParaRPr lang="ru-RU" sz="1400" dirty="0"/>
                    </a:p>
                  </a:txBody>
                  <a:tcPr marL="91476" marR="9147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Основные виды деятельности обучающихся </a:t>
                      </a:r>
                      <a:endParaRPr lang="ru-RU" sz="1400" dirty="0"/>
                    </a:p>
                  </a:txBody>
                  <a:tcPr marL="91476" marR="9147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Наглядная геометрия. Многоугольники (10 ч)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Площадь</a:t>
                      </a:r>
                      <a:r>
                        <a:rPr lang="ru-RU" sz="1400" dirty="0" smtClean="0"/>
                        <a:t> и периметр прямо- угольника и многоугольников, составленных из </a:t>
                      </a:r>
                      <a:r>
                        <a:rPr lang="ru-RU" sz="1400" dirty="0" err="1" smtClean="0"/>
                        <a:t>прямоуголь</a:t>
                      </a:r>
                      <a:r>
                        <a:rPr lang="ru-RU" sz="1400" dirty="0" smtClean="0"/>
                        <a:t>- </a:t>
                      </a:r>
                      <a:r>
                        <a:rPr lang="ru-RU" sz="1400" dirty="0" err="1" smtClean="0"/>
                        <a:t>ников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b="1" dirty="0" smtClean="0"/>
                        <a:t>единицы измерения площади. </a:t>
                      </a:r>
                      <a:r>
                        <a:rPr lang="ru-RU" sz="1400" dirty="0" smtClean="0"/>
                        <a:t>Периметр много- угольника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Вычислять: </a:t>
                      </a:r>
                      <a:r>
                        <a:rPr lang="ru-RU" sz="1400" dirty="0" smtClean="0"/>
                        <a:t>периметр треугольника, </a:t>
                      </a:r>
                      <a:r>
                        <a:rPr lang="ru-RU" sz="1400" dirty="0" err="1" smtClean="0"/>
                        <a:t>прямоугольни</a:t>
                      </a:r>
                      <a:r>
                        <a:rPr lang="ru-RU" sz="1400" dirty="0" smtClean="0"/>
                        <a:t>- ка, многоугольника</a:t>
                      </a:r>
                      <a:r>
                        <a:rPr lang="ru-RU" sz="1400" b="1" dirty="0" smtClean="0"/>
                        <a:t>; площадь прямоугольника, квадрата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836713"/>
            <a:ext cx="4041775" cy="43204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6 класс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099851354"/>
              </p:ext>
            </p:extLst>
          </p:nvPr>
        </p:nvGraphicFramePr>
        <p:xfrm>
          <a:off x="4645025" y="1412875"/>
          <a:ext cx="4041774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7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7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72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Название раздела (темы) курса (число часов)</a:t>
                      </a:r>
                      <a:endParaRPr lang="ru-RU" sz="1400" dirty="0"/>
                    </a:p>
                  </a:txBody>
                  <a:tcPr marL="91476" marR="9147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Основное содержание</a:t>
                      </a:r>
                      <a:endParaRPr lang="ru-RU" sz="1400" dirty="0"/>
                    </a:p>
                  </a:txBody>
                  <a:tcPr marL="91476" marR="9147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Основные виды деятельности обучающихся </a:t>
                      </a:r>
                      <a:endParaRPr lang="ru-RU" sz="1400" dirty="0"/>
                    </a:p>
                  </a:txBody>
                  <a:tcPr marL="91476" marR="9147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Наглядная геометрия. Фигуры на плоскости (14 ч)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Периметр многоугольника. Площадь фигуры. Формулы периметра и площади прямо- угольника. Приближённое измерение площади фигур. Практическая работа «</a:t>
                      </a:r>
                      <a:r>
                        <a:rPr lang="ru-RU" sz="1400" dirty="0" err="1" smtClean="0"/>
                        <a:t>Пло</a:t>
                      </a:r>
                      <a:r>
                        <a:rPr lang="ru-RU" sz="1400" dirty="0" smtClean="0"/>
                        <a:t>- </a:t>
                      </a:r>
                      <a:r>
                        <a:rPr lang="ru-RU" sz="1400" dirty="0" err="1" smtClean="0"/>
                        <a:t>щадь</a:t>
                      </a:r>
                      <a:r>
                        <a:rPr lang="ru-RU" sz="1400" dirty="0" smtClean="0"/>
                        <a:t> круга»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Вычислять периметр многоугольника, площадь </a:t>
                      </a:r>
                      <a:r>
                        <a:rPr lang="ru-RU" sz="1400" dirty="0" err="1" smtClean="0"/>
                        <a:t>мно</a:t>
                      </a:r>
                      <a:r>
                        <a:rPr lang="ru-RU" sz="1400" dirty="0" smtClean="0"/>
                        <a:t>- </a:t>
                      </a:r>
                      <a:r>
                        <a:rPr lang="ru-RU" sz="1400" dirty="0" err="1" smtClean="0"/>
                        <a:t>гоугольника</a:t>
                      </a:r>
                      <a:r>
                        <a:rPr lang="ru-RU" sz="1400" dirty="0" smtClean="0"/>
                        <a:t> разбиением на прямоугольники, на равные фигуры, использовать метрические единицы из- </a:t>
                      </a:r>
                      <a:r>
                        <a:rPr lang="ru-RU" sz="1400" dirty="0" err="1" smtClean="0"/>
                        <a:t>мерения</a:t>
                      </a:r>
                      <a:r>
                        <a:rPr lang="ru-RU" sz="1400" dirty="0" smtClean="0"/>
                        <a:t> длины и площади.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69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Объемы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548680"/>
            <a:ext cx="4040188" cy="43204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5 класс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26210379"/>
              </p:ext>
            </p:extLst>
          </p:nvPr>
        </p:nvGraphicFramePr>
        <p:xfrm>
          <a:off x="457200" y="980728"/>
          <a:ext cx="4114800" cy="5877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665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Название раздела (темы) курса (число часов)</a:t>
                      </a:r>
                      <a:endParaRPr lang="ru-RU" sz="1400" dirty="0"/>
                    </a:p>
                  </a:txBody>
                  <a:tcPr marL="91476" marR="9147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Основное содержание</a:t>
                      </a:r>
                      <a:endParaRPr lang="ru-RU" sz="1400" dirty="0"/>
                    </a:p>
                  </a:txBody>
                  <a:tcPr marL="91476" marR="9147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Основные виды деятельности обучающихся </a:t>
                      </a:r>
                      <a:endParaRPr lang="ru-RU" sz="1400" dirty="0"/>
                    </a:p>
                  </a:txBody>
                  <a:tcPr marL="91476" marR="9147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093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Наглядная геометрия. Тела и фигуры в пространстве (9 ч)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Объём куба, прямоугольного параллелепипеда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вычислять объём куба, прямоугольного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параллелепипеда; исследовать зависимость объёма куба от длины его ребра.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Наблюдать и проводить аналогии между понятиями площади и объёма, периметра и площади поверхности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548680"/>
            <a:ext cx="4041775" cy="36004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6 класс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48606463"/>
              </p:ext>
            </p:extLst>
          </p:nvPr>
        </p:nvGraphicFramePr>
        <p:xfrm>
          <a:off x="4716016" y="980728"/>
          <a:ext cx="3816423" cy="5978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21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349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Название раздела (темы) курса (число часов)</a:t>
                      </a:r>
                      <a:endParaRPr lang="ru-RU" sz="1400" dirty="0"/>
                    </a:p>
                  </a:txBody>
                  <a:tcPr marL="91476" marR="9147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Основное содержание</a:t>
                      </a:r>
                      <a:endParaRPr lang="ru-RU" sz="1400" dirty="0"/>
                    </a:p>
                  </a:txBody>
                  <a:tcPr marL="91476" marR="9147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Основные виды деятельности обучающихся </a:t>
                      </a:r>
                      <a:endParaRPr lang="ru-RU" sz="1400" dirty="0"/>
                    </a:p>
                  </a:txBody>
                  <a:tcPr marL="91476" marR="9147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377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Наглядная геометрия. Фигуры в пространстве (9 ч)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Понятие объёма; единицы из- </a:t>
                      </a:r>
                      <a:r>
                        <a:rPr lang="ru-RU" sz="1400" dirty="0" err="1" smtClean="0"/>
                        <a:t>мерения</a:t>
                      </a:r>
                      <a:r>
                        <a:rPr lang="ru-RU" sz="1400" dirty="0" smtClean="0"/>
                        <a:t> объёма. Объём прямо- угольного параллелепипеда, куба, формулы объёма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Выводить формулу объёма прямоугольного </a:t>
                      </a:r>
                      <a:r>
                        <a:rPr lang="ru-RU" sz="1400" dirty="0" err="1" smtClean="0"/>
                        <a:t>паралле</a:t>
                      </a:r>
                      <a:r>
                        <a:rPr lang="ru-RU" sz="1400" dirty="0" smtClean="0"/>
                        <a:t>- </a:t>
                      </a:r>
                      <a:r>
                        <a:rPr lang="ru-RU" sz="1400" dirty="0" err="1" smtClean="0"/>
                        <a:t>лепипеда</a:t>
                      </a:r>
                      <a:r>
                        <a:rPr lang="ru-RU" sz="1400" dirty="0" smtClean="0"/>
                        <a:t>. Вычислять по формулам: объём прямоугольного параллелепипеда, куба; использовать единицы измерения объёма; вычислять объёмы тел, составленных из кубов, параллелепипедов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322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Дроби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81"/>
            <a:ext cx="4040188" cy="43204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5 класс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62587517"/>
              </p:ext>
            </p:extLst>
          </p:nvPr>
        </p:nvGraphicFramePr>
        <p:xfrm>
          <a:off x="457200" y="980728"/>
          <a:ext cx="3754761" cy="1127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1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1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697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Название раздела (темы) курса (число часов)</a:t>
                      </a:r>
                      <a:endParaRPr lang="ru-RU" sz="1400" dirty="0"/>
                    </a:p>
                  </a:txBody>
                  <a:tcPr marL="91476" marR="9147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Основное содержание</a:t>
                      </a:r>
                      <a:endParaRPr lang="ru-RU" sz="1400" dirty="0"/>
                    </a:p>
                  </a:txBody>
                  <a:tcPr marL="91476" marR="9147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Основные виды деятельности обучающихся </a:t>
                      </a:r>
                      <a:endParaRPr lang="ru-RU" sz="1400" dirty="0"/>
                    </a:p>
                  </a:txBody>
                  <a:tcPr marL="91476" marR="9147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0627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Обыкновенные дроби (48 ч)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Дробь. Правильные и неправильные дроби. Основное свойство дроби. Сравнение дробей. Сложение и вычитание обыкновенных дробей. Смешанная дробь. Умножение и деление обыкновенных дробей; </a:t>
                      </a:r>
                      <a:r>
                        <a:rPr lang="ru-RU" sz="1400" dirty="0" err="1" smtClean="0"/>
                        <a:t>взаим</a:t>
                      </a:r>
                      <a:r>
                        <a:rPr lang="ru-RU" sz="1400" dirty="0" smtClean="0"/>
                        <a:t> но-обратные дроби. Решение текстовых задач, со- держащих дроби. Основные за- дачи на дроби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Читать и записывать, сравнивать обыкновенные дроби, предлагать, обосновывать и обсуждать способы упорядочивания дробей. Изображать обыкновенные дроби точками на координатной прямой; использовать координатную прямую для сравнения дробей. Формулировать, записывать с помощью букв основное свойство обыкновенной дроби; использовать основное свойство дроби для сокращения дробей и при- ведения дроби к новому знаменателю. Представлять смешанную дробь в виде неправильной и выделять целую часть числа из неправильной дроби. Выполнять арифметические действия с обыкновенными дробями; применять свойства арифметических действий для рационализации вычислений.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692695"/>
            <a:ext cx="4041775" cy="288033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dirty="0" smtClean="0"/>
              <a:t>6 класс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637768743"/>
              </p:ext>
            </p:extLst>
          </p:nvPr>
        </p:nvGraphicFramePr>
        <p:xfrm>
          <a:off x="4645024" y="980729"/>
          <a:ext cx="3887415" cy="8556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8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8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577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Название раздела (темы) курса (число часов)</a:t>
                      </a:r>
                      <a:endParaRPr lang="ru-RU" sz="1400" dirty="0"/>
                    </a:p>
                  </a:txBody>
                  <a:tcPr marL="91476" marR="9147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Основное содержание</a:t>
                      </a:r>
                      <a:endParaRPr lang="ru-RU" sz="1400" dirty="0"/>
                    </a:p>
                  </a:txBody>
                  <a:tcPr marL="91476" marR="9147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Основные виды деятельности обучающихся </a:t>
                      </a:r>
                      <a:endParaRPr lang="ru-RU" sz="1400" dirty="0"/>
                    </a:p>
                  </a:txBody>
                  <a:tcPr marL="91476" marR="9147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1116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Дроби (32 ч)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Обыкновенная дробь, основное свойство дроби, сокращение дробей. Сравнение и упорядочивание дробей. Арифметические действия с обыкновенными и десятичными дробями. Решение текстовых задач, со- держащих дроби и проценты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Сравнивать и упорядочивать дроби, выбирать способ сравнения дробей. Представлять десятичные дроби в виде обыкновенных дробей и обыкновенные в виде десятичных, использовать эквивалентные представления дробных чисел при их сравнении, при вычислениях.</a:t>
                      </a:r>
                    </a:p>
                    <a:p>
                      <a:r>
                        <a:rPr lang="ru-RU" sz="1200" dirty="0" smtClean="0"/>
                        <a:t>Выполнять арифметические действия с обыкновенными</a:t>
                      </a:r>
                    </a:p>
                    <a:p>
                      <a:r>
                        <a:rPr lang="ru-RU" sz="1200" dirty="0" smtClean="0"/>
                        <a:t>Решать задачи на части, проценты, пропорции, на нахождение дроби (процента) от величины и величины по её дроби (проценту), дроби (процента), кото- </a:t>
                      </a:r>
                      <a:r>
                        <a:rPr lang="ru-RU" sz="1200" dirty="0" err="1" smtClean="0"/>
                        <a:t>рый</a:t>
                      </a:r>
                      <a:r>
                        <a:rPr lang="ru-RU" sz="1200" dirty="0" smtClean="0"/>
                        <a:t> составляет одна величина от другой. 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722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Проектная деятельность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Проект про углы  </a:t>
            </a:r>
            <a:r>
              <a:rPr lang="ru-RU" dirty="0">
                <a:latin typeface="Times New Roman"/>
                <a:ea typeface="Times New Roman"/>
                <a:hlinkClick r:id="rId2"/>
              </a:rPr>
              <a:t>https://</a:t>
            </a:r>
            <a:r>
              <a:rPr lang="ru-RU" dirty="0" smtClean="0">
                <a:latin typeface="Times New Roman"/>
                <a:ea typeface="Times New Roman"/>
                <a:hlinkClick r:id="rId2"/>
              </a:rPr>
              <a:t>globallab.org/ru/project/cover/proekt_pro_ugly.</a:t>
            </a:r>
            <a:r>
              <a:rPr lang="en-US" dirty="0" smtClean="0">
                <a:latin typeface="Times New Roman"/>
                <a:ea typeface="Times New Roman"/>
                <a:hlinkClick r:id="rId2"/>
              </a:rPr>
              <a:t>html</a:t>
            </a:r>
            <a:endParaRPr lang="en-US" dirty="0" smtClean="0">
              <a:latin typeface="Times New Roman"/>
              <a:ea typeface="Times New Roman"/>
            </a:endParaRPr>
          </a:p>
          <a:p>
            <a:r>
              <a:rPr lang="ru-RU" dirty="0" smtClean="0">
                <a:latin typeface="Times New Roman"/>
                <a:ea typeface="Times New Roman"/>
              </a:rPr>
              <a:t>Сколько стоит молоко?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hlinkClick r:id="rId3"/>
              </a:rPr>
              <a:t>https://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hlinkClick r:id="rId3"/>
              </a:rPr>
              <a:t>globallab.org/ru/project/inquiry/skolko_stoit_moloko.html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 smtClean="0">
              <a:latin typeface="Times New Roman"/>
              <a:ea typeface="Times New Roman"/>
            </a:endParaRPr>
          </a:p>
          <a:p>
            <a:endParaRPr lang="ru-RU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 smtClean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9154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1013</Words>
  <Application>Microsoft Office PowerPoint</Application>
  <PresentationFormat>Экран (4:3)</PresentationFormat>
  <Paragraphs>107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Семинар по формированию математической грамотности на уроках математики и внеурочной деятельности</vt:lpstr>
      <vt:lpstr>Программа семинара:</vt:lpstr>
      <vt:lpstr>Математическая грамотность-</vt:lpstr>
      <vt:lpstr>Чему должны научить?</vt:lpstr>
      <vt:lpstr>Угол</vt:lpstr>
      <vt:lpstr>Площади фигур</vt:lpstr>
      <vt:lpstr>Объемы</vt:lpstr>
      <vt:lpstr>Дроби</vt:lpstr>
      <vt:lpstr>Проектная деятельность</vt:lpstr>
      <vt:lpstr>Практические работы</vt:lpstr>
      <vt:lpstr>Задачи с банка задач по математической грамотности</vt:lpstr>
      <vt:lpstr>Результаты входного теста</vt:lpstr>
      <vt:lpstr>Схема решения задач на формирование математической грамотности </vt:lpstr>
      <vt:lpstr>Результаты контрольного теста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математической грамотности</dc:title>
  <dc:creator>Admin</dc:creator>
  <cp:lastModifiedBy>Куделина Ольга Николаевна</cp:lastModifiedBy>
  <cp:revision>22</cp:revision>
  <dcterms:created xsi:type="dcterms:W3CDTF">2022-12-06T13:47:03Z</dcterms:created>
  <dcterms:modified xsi:type="dcterms:W3CDTF">2024-01-22T09:13:39Z</dcterms:modified>
</cp:coreProperties>
</file>